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99" r:id="rId2"/>
    <p:sldId id="303" r:id="rId3"/>
    <p:sldId id="257" r:id="rId4"/>
    <p:sldId id="304" r:id="rId5"/>
    <p:sldId id="305" r:id="rId6"/>
    <p:sldId id="306" r:id="rId7"/>
    <p:sldId id="307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5204" autoAdjust="0"/>
  </p:normalViewPr>
  <p:slideViewPr>
    <p:cSldViewPr>
      <p:cViewPr>
        <p:scale>
          <a:sx n="80" d="100"/>
          <a:sy n="80" d="100"/>
        </p:scale>
        <p:origin x="-102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17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опасных производственных объектов, зарегистрированных на территории Архангельской области</c:v>
                </c:pt>
              </c:strCache>
            </c:strRef>
          </c:tx>
          <c:dPt>
            <c:idx val="3"/>
            <c:bubble3D val="0"/>
            <c:spPr>
              <a:solidFill>
                <a:srgbClr val="FFC000"/>
              </a:solidFill>
            </c:spPr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I класс опасности</c:v>
                </c:pt>
                <c:pt idx="1">
                  <c:v>II класс опасности</c:v>
                </c:pt>
                <c:pt idx="2">
                  <c:v>III класс опасности</c:v>
                </c:pt>
                <c:pt idx="3">
                  <c:v>IV класс опасности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27</c:v>
                </c:pt>
                <c:pt idx="2">
                  <c:v>378</c:v>
                </c:pt>
                <c:pt idx="3">
                  <c:v>552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1699197774321372"/>
          <c:y val="0.86348386014125567"/>
          <c:w val="0.77483450912861529"/>
          <c:h val="0.124516174630297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D29959-ABC0-4E64-8131-3DFD39A0DFB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312A07-3864-4DB5-887D-EFDE8582C0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44624"/>
            <a:ext cx="9107488" cy="1189038"/>
            <a:chOff x="35496" y="44624"/>
            <a:chExt cx="9107488" cy="1189038"/>
          </a:xfrm>
        </p:grpSpPr>
        <p:grpSp>
          <p:nvGrpSpPr>
            <p:cNvPr id="6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10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1233662"/>
            <a:ext cx="9107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ФЕДЕРАЛЬНАЯ СЛУЖБА ПО ЭКОЛОГИЧЕСКОМУ, ТЕХНОЛОГИЧЕСКОМУ И АТОМНОМУ НАДЗОРУ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(РОСТЕХНАДЗОР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СЕВЕРО-ЗАПАДНОЕ УПРАВЛЕНИЕ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2608" y="321297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Контрольная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(надзорная) деятельность в сфере промышленной безопасности. Итоги осуществления производственного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контроля 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территории Архангельской области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53744" y="5877272"/>
            <a:ext cx="44536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Докладчик: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Порошкина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Светлана Дмитриевна,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начальник отдела промышленной безопасности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Архангельской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46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352338" y="1246489"/>
            <a:ext cx="8439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осуществления федерального государственного надзора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области промышленной безопасности на опасном производственном объекте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опасности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режиме постоянного государственного надзора)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256" y="256992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отчетный период проведено 2 проверки в режиме постоянного государственного надзора, выявлено 31 нарушение требований промышленной безопасности, установленных: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Федеральными нормами и правилами в области промышленной безопасности «Правила безопасности химически опасных производственных объектов» (утв.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07.12.2021 № 500)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(5 выявленных нарушений);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Федеральными нормами и правилами в области промышленной безопасности «Правила безопасности опасных производственных объектов, на которых используются подъемные сооружения» (утв.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26.11.2020 № 461)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(16 выявленных нарушений);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Федеральными нормами и правилами в области промышленной безопасности «Правила промышленной безопасности при использовании оборудования, работающего под избыточным давлением» (утв. 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15.12.2020 № 536)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70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352338" y="1246489"/>
            <a:ext cx="8439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Анализ сведений об организации и осуществлении производственного контроля за соблюдением требований промышленной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2022 г. поднадзорными организациями,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расположенными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территории Архангельской области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45171"/>
              </p:ext>
            </p:extLst>
          </p:nvPr>
        </p:nvGraphicFramePr>
        <p:xfrm>
          <a:off x="458416" y="2599272"/>
          <a:ext cx="8227168" cy="2493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4204"/>
                <a:gridCol w="1762964"/>
              </a:tblGrid>
              <a:tr h="46608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98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организаций, зарегистрированных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территории Архангельской области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0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организаций, представивших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сведения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0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организаций, в адрес которых направлены письма о необходимости устранения выявленных по результатам рассмотрения сведений недостатков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9288" y="530120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феврале-марте 2023 г. Управлением объявлено 45 предостережений о недопустимости нарушения обязательных требований в адрес организаций, не предоставивших сведения о производственном контроле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своевременно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предыдущем году.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84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352338" y="1246489"/>
            <a:ext cx="8439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административной ответственности лиц, допустивших нарушения обязательных требований в области промышленной безопасности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412" y="2492896"/>
            <a:ext cx="85172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Возбуждено и рассмотрено 39 дел об административных правонарушениях.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Назначено 37 административных наказаний в виде предупреждения,             2 административных наказания – в виде административного штрафа.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 сумма наложенных штрафов – 120 тыс. рублей.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двух внеплановых выездных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проверок направлены                  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Управление Министерства внутренних дел Российской Федерации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Архангельской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52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334082" y="1124744"/>
            <a:ext cx="8439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Лицензионная 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разрешительная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связанные с приемкой и пуском в эксплуатацию объектов и оборудования в соответствии с положениями нормативных правовых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676" y="2448183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 внеплановых выездных оценок соответствия соискателей лицензии и лицензиатов лицензионным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требованиям (установлено,  что 3 организации соответствуют лицензионным требованиям, 2 организации – 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676" y="4005064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98 мероприятий, связанных с приемкой и пуском в эксплуатацию объектов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оборудования,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том числе: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- 37 приемок сетей газораспределения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газопотребления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- 16 мероприятий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готовности оборудования, работающего под избыточным давлением, к пуску в работу и организации надзора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его эксплуатацией;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- 45 мероприятий по пуску в работу подъемных сооружений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33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352338" y="1246489"/>
            <a:ext cx="8439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Профилактические мероприятия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676" y="1844824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риказом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 20.12.2022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450 утверждена «Программа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профилактики рисков причинения вреда (ущерба) охраняемым законом ценностям при осуществлении федерального государственного надзора в области промышленной безопасности на 2023 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902 профилактических мероприятия в отношении 205 поднадзорных субъектов (что составляет 60% от их общего числа)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41108"/>
              </p:ext>
            </p:extLst>
          </p:nvPr>
        </p:nvGraphicFramePr>
        <p:xfrm>
          <a:off x="581968" y="4293096"/>
          <a:ext cx="8052320" cy="18904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04048"/>
                <a:gridCol w="2448272"/>
              </a:tblGrid>
              <a:tr h="628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Профилактическое мероприятие</a:t>
                      </a:r>
                      <a:endParaRPr lang="ru-RU" sz="2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Количество, ед.</a:t>
                      </a:r>
                      <a:endParaRPr lang="ru-RU" sz="2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</a:tr>
              <a:tr h="29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  <a:endParaRPr lang="ru-RU" sz="2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</a:t>
                      </a:r>
                      <a:endParaRPr lang="ru-RU" sz="2400" b="1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</a:tr>
              <a:tr h="29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Объявление предостережений</a:t>
                      </a:r>
                      <a:endParaRPr lang="ru-RU" sz="2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</a:tr>
              <a:tr h="294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Консультирование</a:t>
                      </a:r>
                      <a:endParaRPr lang="ru-RU" sz="2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2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868" marR="65868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31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123728" y="3092083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58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60748" y="1484784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Виды  федерального государственного надзора в области промышленной безопасности, осуществляемые отделами Северо-Западного управления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расположенными на территории Архангельской области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надзор в горнорудной и нерудной промышленности;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надзор за объектами нефтехимической и нефтегазоперерабатывающей промышленности;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надзор за предприятиями химического комплекса;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надзор за объектами газораспределения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газопотребления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надзор за взрывопожароопасными объектами хранения и переработки растительного сырья;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надзор за транспортированием опасных веществ;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надзор за оборудованием, работающим под избыточным давлением (котлонадзор);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надзор за подъёмными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сооружениями.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496" y="44624"/>
            <a:ext cx="9107488" cy="1189038"/>
            <a:chOff x="35496" y="44624"/>
            <a:chExt cx="9107488" cy="1189038"/>
          </a:xfrm>
        </p:grpSpPr>
        <p:grpSp>
          <p:nvGrpSpPr>
            <p:cNvPr id="21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9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27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06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5496" y="44624"/>
            <a:ext cx="9107488" cy="1189038"/>
            <a:chOff x="35496" y="44624"/>
            <a:chExt cx="9107488" cy="1189038"/>
          </a:xfrm>
        </p:grpSpPr>
        <p:grpSp>
          <p:nvGrpSpPr>
            <p:cNvPr id="7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10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215132" y="1207146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государственный лицензионный контроль (надзор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осуществляемый отделами Северо-Западного управления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расположенными на территории Архангельской области</a:t>
            </a:r>
          </a:p>
        </p:txBody>
      </p:sp>
      <p:pic>
        <p:nvPicPr>
          <p:cNvPr id="18" name="Picture 4" descr="H:\АТТЕСТАЦИЯ\профкультура\лиценз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888" y="3527519"/>
            <a:ext cx="2035281" cy="290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H:\АТТЕСТАЦИЯ\профкультура\лицензия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2092547" cy="296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1" descr="H:\АТТЕСТАЦИЯ\профкультура\лицензия 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647162"/>
            <a:ext cx="1262297" cy="18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96" y="2668384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деятельностью по производству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маркшейдерских работ;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 деятельностью по проведению экспертизы промышленной безопасности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30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44624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91385585"/>
              </p:ext>
            </p:extLst>
          </p:nvPr>
        </p:nvGraphicFramePr>
        <p:xfrm>
          <a:off x="629562" y="1952780"/>
          <a:ext cx="7884876" cy="4639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752451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Количество опасных производственных объектов, поднадзорных отделам Северо-Западного управления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на территории Архангельской области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21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74412" y="980728"/>
            <a:ext cx="8618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показатели контрольной (надзорной) деятельности Северо-Западного управления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Архангельской области (по итогам 6 месяцев 2023 г.)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709" y="2276872"/>
            <a:ext cx="871977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аварий и несчастных случаев не зарегистрировано.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произошло 2 инцидента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2022 г. – 4 инцидента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проведено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 плановых проверок юридических лиц (6 ОПО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(выявлено 99 нарушений требований промышленной безопасности, выдано 5 предписаний об устранении выявленных нарушений).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согласованию с Прокуратурой Архангельской области проведено 3 внеплановых проверки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юридических лиц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(выявлено 59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нарушений требований промышленной безопасности, выдано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предписания об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устранении выявленных нарушений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98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6" name="Группа 26"/>
            <p:cNvGrpSpPr/>
            <p:nvPr/>
          </p:nvGrpSpPr>
          <p:grpSpPr>
            <a:xfrm>
              <a:off x="309908" y="44624"/>
              <a:ext cx="6342362" cy="1189038"/>
              <a:chOff x="309908" y="44624"/>
              <a:chExt cx="6342362" cy="1189038"/>
            </a:xfrm>
          </p:grpSpPr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1354998" y="163379"/>
                <a:ext cx="52972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8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37005"/>
              </p:ext>
            </p:extLst>
          </p:nvPr>
        </p:nvGraphicFramePr>
        <p:xfrm>
          <a:off x="158613" y="1772816"/>
          <a:ext cx="8826775" cy="41655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92512"/>
                <a:gridCol w="3644290"/>
                <a:gridCol w="1189973"/>
              </a:tblGrid>
              <a:tr h="369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Описание выявленного нарушения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Нарушенный нормативный правовой акт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Количество выявленных нарушений, ед.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4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Допускается передвижение автотранспортной техники по внутрикарьерным дорогам с шириной проезжей части менее установленной проектной документацией и Регламентом технологического производственного процесса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Статья 9 Федерального закона от 21.07.1997 № 116-ФЗ «О промышленной безопасности»;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пункт 3.6 проектной документации; раздел 3 Регламента технологического производственного процесса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4121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 нарушение установленных требований допущено отступление от согласованного в установленном порядке плана развития горных работ (превышения фактических объемов вскрышных пород по сравнению с планом)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Статья 9 Федерального закона от 21.07.1997 № 116-ФЗ «О промышленной безопасности»;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Пункт 19 Федеральных норм и правил в области промышленной безопасности «Правила безопасности при ведении горных работ и переработке твердых полезных ископаемых» (утв. приказом </a:t>
                      </a:r>
                      <a:r>
                        <a:rPr lang="ru-RU" sz="1200" b="0" dirty="0" err="1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Ростехнадзора</a:t>
                      </a: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от 08.12.2020 № 505)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72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Эксплуатация электроустановок на карьерах осуществляется с нарушением требований безопасной эксплуатации, установленных «Правилами технической эксплуатации электроустановок потребителей электрической энергии» и «Правилами технической эксплуатации электрических станций и сетей Российской Федерации»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Статья 9 Федерального закона от 21.07.1997 № 116-ФЗ «О промышленной безопасности»;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Пункт 1441 </a:t>
                      </a: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Федеральных норм и правил в области промышленной безопасности «Правила безопасности при ведении горных работ и переработке твердых полезных ископаемых» (утв. приказом </a:t>
                      </a:r>
                      <a:r>
                        <a:rPr lang="ru-RU" sz="1200" b="0" dirty="0" err="1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Ростехнадзора</a:t>
                      </a: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от 08.12.2020 № 505)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8164" y="784445"/>
            <a:ext cx="8439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нарушения, выявленные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проверке соблюдении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требований промышленной безопасности на объектах горного надзора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97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668164" y="784445"/>
            <a:ext cx="8439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нарушения, выявленные при проверке соблюдения требований промышленной безопасности на химически опасных производственных объектах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78170"/>
              </p:ext>
            </p:extLst>
          </p:nvPr>
        </p:nvGraphicFramePr>
        <p:xfrm>
          <a:off x="262966" y="2060848"/>
          <a:ext cx="8618068" cy="40491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88052"/>
                <a:gridCol w="3955910"/>
                <a:gridCol w="1174106"/>
              </a:tblGrid>
              <a:tr h="521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Описание выявленного нарушения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Нарушенный нормативный правовой акт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выявленных нарушений, ед.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6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Отсутствие аттестации в области промышленной безопасности работников ОПО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Часть 1 статьи 9, статья 14.1 Федерального закона от 21.07.1997 № 116-ФЗ «О промышленной безопасности»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Отсутствует опознавательная окраска, предупреждающий знак и маркировочный щиток трубопровода серной кислоты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Часть 1 статьи 9, статья 14.1 Федерального закона от 21.07.1997 № 116-ФЗ «О промышленной безопасности»;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82 Федеральных норм и правил в области промышленной безопасности «Правила безопасной эксплуатации технологических трубопроводов» (утв. приказом </a:t>
                      </a:r>
                      <a:r>
                        <a:rPr lang="ru-RU" sz="12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Ростехнадзора</a:t>
                      </a:r>
                      <a:r>
                        <a:rPr lang="ru-R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от 21.12.2021 № 444)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557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обеспечивается надежность и безопасность эксплуатации электроустановок ОПО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Часть 2 статьи 9 Федерального закона от 21.07.1997 № 116-ФЗ «О промышленной безопасности»;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195 Федеральных норм и правил в области промышленной безопасности «Правила безопасности химически опасных производственных объектов» (утв. приказом Ростехнадзора от 07.12.2020 № 500)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274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539552" y="983556"/>
            <a:ext cx="8439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нарушения,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выявленные при проверке соблюдения требований промышленной безопасности на объекте нефтепродуктообеспечения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436163"/>
              </p:ext>
            </p:extLst>
          </p:nvPr>
        </p:nvGraphicFramePr>
        <p:xfrm>
          <a:off x="431540" y="2132856"/>
          <a:ext cx="8280920" cy="42484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60440"/>
                <a:gridCol w="4320480"/>
              </a:tblGrid>
              <a:tr h="4250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Описание выявленного нарушения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Нарушенный нормативный правовой акт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36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Эксплуатация опасного производственного объекта III класса опасности, осуществляется в отсутствие лицензии на эксплуатацию взрывопожароопасных и химически опасных производственных объектов I, II и III классов опасности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Часть 1 статьи 9 Федерального закона от 21.07.1997 «О промышленной безопасности опасных производственных объектов»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16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Вертикальные резервуары не оснащены контрольно-измерительными приборами уровня нефтепродуктов (мазута), технической документации на приборы контроля уровня не имеется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Часть 1 статьи 9 Федерального закона от 21.07.1997 «О промышленной безопасности опасных производственных объектов»;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пункты 84, 262 Федеральных норм и правил в области промышленной безопасности «Правила промышленной безопасности складов нефти и нефтепродуктов» (утв. приказом Ростехнадзора от 15.12.2020 № 529)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Не заземлены </a:t>
                      </a:r>
                      <a:r>
                        <a:rPr lang="ru-RU" sz="1200" b="0" dirty="0" smtClean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корпуса </a:t>
                      </a: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насосов, перекачивающих мазут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Часть 1 статьи 9 Федерального закона от 21.07.1997 «О промышленной безопасности опасных производственных объектов»;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пункт 167 Федеральных норм и правил в области промышленной безопасности «Правила промышленной безопасности складов нефти и нефтепродуктов» (утв. приказом </a:t>
                      </a:r>
                      <a:r>
                        <a:rPr lang="ru-RU" sz="1200" b="0" dirty="0" err="1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Ростехнадзора</a:t>
                      </a:r>
                      <a:r>
                        <a:rPr lang="ru-RU" sz="1200" b="0" dirty="0">
                          <a:effectLst/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от 15.12.2020 № 529)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42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0425"/>
            <a:ext cx="9107488" cy="1189038"/>
            <a:chOff x="35496" y="44624"/>
            <a:chExt cx="9107488" cy="1189038"/>
          </a:xfrm>
        </p:grpSpPr>
        <p:grpSp>
          <p:nvGrpSpPr>
            <p:cNvPr id="5" name="Группа 2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8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539552" y="786608"/>
            <a:ext cx="8439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нарушения,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выявленные при проверке соблюдения требований промышленной безопасности на ОПО, в составе которых эксплуатируется оборудование, работающее под избыточным давлением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1858"/>
              </p:ext>
            </p:extLst>
          </p:nvPr>
        </p:nvGraphicFramePr>
        <p:xfrm>
          <a:off x="242138" y="2110047"/>
          <a:ext cx="8736738" cy="44165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797114"/>
                <a:gridCol w="3939624"/>
              </a:tblGrid>
              <a:tr h="238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выявленного нарушения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Нарушенный нормативно-правовой акт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/>
                </a:tc>
              </a:tr>
              <a:tr h="959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Эксплуатация опасного производственного объекта III класса опасности, осуществляется в отсутствие лицензия на эксплуатацию взрывопожароопасных и химически опасных производственных объектов I, II и III классов опасности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Абзац 2, 5 части 1 статьи 9 Федерального закона от 21.07.1997 «О промышленной безопасности опасных производственных объектов»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 anchor="ctr"/>
                </a:tc>
              </a:tr>
              <a:tr h="979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обеспечено проведение подготовки и аттестации в области промышленной безопасности работников ОПО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Абзац 9 части 1 статьи 9, часть 1 статьи 14.1 Федерального закона от 21.07.1997 «О промышленной безопасности опасных производственных объектов»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 anchor="ctr"/>
                </a:tc>
              </a:tr>
              <a:tr h="2203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Ответственными лицами организации фактически не осуществляется производственный контроль II, III уровня, предусмотренный «Положением о производственном контроле за соблюдением требований промышленной безопасности на опасных производственных объектах организации»</a:t>
                      </a:r>
                      <a:endParaRPr lang="ru-RU" sz="1400" b="1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Абзац 2, 11 части 1 статьи 9, часть 1 статьи 11 Федерального закона от 21.07.1997 «О промышленной безопасности опасных производственных объектов»;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Пункты 3, 4 «Правил организации и осуществлении производственного контроля за соблюдением требований промышленной безопасности» (утв. постановлением Правительства РФ от 18.12.2020 № 2168»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84" marR="33384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895" y="6515744"/>
            <a:ext cx="62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17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2183</TotalTime>
  <Words>1551</Words>
  <Application>Microsoft Office PowerPoint</Application>
  <PresentationFormat>Экран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Ростехнадзор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отдела промышленной безопасности по Вологодской области 2015-2016</dc:title>
  <dc:creator>Игнашева</dc:creator>
  <cp:lastModifiedBy>Светлана Дмитриевна Порошкина</cp:lastModifiedBy>
  <cp:revision>178</cp:revision>
  <cp:lastPrinted>2023-09-22T06:53:08Z</cp:lastPrinted>
  <dcterms:created xsi:type="dcterms:W3CDTF">2017-02-27T06:41:18Z</dcterms:created>
  <dcterms:modified xsi:type="dcterms:W3CDTF">2023-09-25T12:59:54Z</dcterms:modified>
</cp:coreProperties>
</file>